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7" r:id="rId1"/>
  </p:sldMasterIdLst>
  <p:sldIdLst>
    <p:sldId id="286" r:id="rId2"/>
    <p:sldId id="288" r:id="rId3"/>
    <p:sldId id="277" r:id="rId4"/>
    <p:sldId id="259" r:id="rId5"/>
    <p:sldId id="272" r:id="rId6"/>
    <p:sldId id="257" r:id="rId7"/>
    <p:sldId id="268" r:id="rId8"/>
    <p:sldId id="269" r:id="rId9"/>
    <p:sldId id="270" r:id="rId10"/>
    <p:sldId id="267" r:id="rId11"/>
    <p:sldId id="263" r:id="rId12"/>
    <p:sldId id="264" r:id="rId13"/>
    <p:sldId id="278" r:id="rId14"/>
    <p:sldId id="289" r:id="rId15"/>
    <p:sldId id="290" r:id="rId16"/>
    <p:sldId id="279" r:id="rId17"/>
    <p:sldId id="280" r:id="rId18"/>
    <p:sldId id="291" r:id="rId19"/>
    <p:sldId id="292" r:id="rId20"/>
    <p:sldId id="281" r:id="rId21"/>
    <p:sldId id="262" r:id="rId22"/>
    <p:sldId id="282" r:id="rId23"/>
    <p:sldId id="293" r:id="rId24"/>
    <p:sldId id="287" r:id="rId25"/>
    <p:sldId id="283" r:id="rId26"/>
    <p:sldId id="285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art I" id="{E04FB289-FAF1-4F82-A2D9-E1586AB5CE29}">
          <p14:sldIdLst>
            <p14:sldId id="286"/>
            <p14:sldId id="288"/>
            <p14:sldId id="277"/>
            <p14:sldId id="259"/>
            <p14:sldId id="272"/>
            <p14:sldId id="257"/>
            <p14:sldId id="268"/>
            <p14:sldId id="269"/>
            <p14:sldId id="270"/>
          </p14:sldIdLst>
        </p14:section>
        <p14:section name="PartII" id="{CBEFDED3-A3D3-4DD8-8313-C5D746B4048D}">
          <p14:sldIdLst>
            <p14:sldId id="267"/>
            <p14:sldId id="263"/>
            <p14:sldId id="264"/>
            <p14:sldId id="278"/>
            <p14:sldId id="289"/>
            <p14:sldId id="290"/>
          </p14:sldIdLst>
        </p14:section>
        <p14:section name="Part III" id="{02E28606-B5BB-42F1-A186-8B0650BA1521}">
          <p14:sldIdLst>
            <p14:sldId id="279"/>
            <p14:sldId id="280"/>
            <p14:sldId id="291"/>
            <p14:sldId id="292"/>
          </p14:sldIdLst>
        </p14:section>
        <p14:section name="Part IV" id="{DCF272A0-F40E-4206-806B-F34B920F1BF8}">
          <p14:sldIdLst>
            <p14:sldId id="281"/>
            <p14:sldId id="262"/>
            <p14:sldId id="282"/>
            <p14:sldId id="293"/>
            <p14:sldId id="287"/>
            <p14:sldId id="283"/>
            <p14:sldId id="28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57" autoAdjust="0"/>
    <p:restoredTop sz="94660"/>
  </p:normalViewPr>
  <p:slideViewPr>
    <p:cSldViewPr snapToGrid="0">
      <p:cViewPr varScale="1">
        <p:scale>
          <a:sx n="88" d="100"/>
          <a:sy n="88" d="100"/>
        </p:scale>
        <p:origin x="90" y="2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2E2D8984-7868-414A-AB66-51377D9B1572}" type="datetimeFigureOut">
              <a:rPr lang="en-US" smtClean="0"/>
              <a:t>10/26/2014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F4D846-E828-4433-AF3C-1293C4507729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88280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8984-7868-414A-AB66-51377D9B1572}" type="datetimeFigureOut">
              <a:rPr lang="en-US" smtClean="0"/>
              <a:t>10/26/2014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F4D846-E828-4433-AF3C-1293C45077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6745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8984-7868-414A-AB66-51377D9B1572}" type="datetimeFigureOut">
              <a:rPr lang="en-US" smtClean="0"/>
              <a:t>10/26/2014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F4D846-E828-4433-AF3C-1293C4507729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67119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8984-7868-414A-AB66-51377D9B1572}" type="datetimeFigureOut">
              <a:rPr lang="en-US" smtClean="0"/>
              <a:t>10/26/2014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F4D846-E828-4433-AF3C-1293C45077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7539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8984-7868-414A-AB66-51377D9B1572}" type="datetimeFigureOut">
              <a:rPr lang="en-US" smtClean="0"/>
              <a:t>10/26/2014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F4D846-E828-4433-AF3C-1293C4507729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924118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8984-7868-414A-AB66-51377D9B1572}" type="datetimeFigureOut">
              <a:rPr lang="en-US" smtClean="0"/>
              <a:t>10/26/2014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F4D846-E828-4433-AF3C-1293C45077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2021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8984-7868-414A-AB66-51377D9B1572}" type="datetimeFigureOut">
              <a:rPr lang="en-US" smtClean="0"/>
              <a:t>10/26/2014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F4D846-E828-4433-AF3C-1293C45077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5386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8984-7868-414A-AB66-51377D9B1572}" type="datetimeFigureOut">
              <a:rPr lang="en-US" smtClean="0"/>
              <a:t>10/26/2014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F4D846-E828-4433-AF3C-1293C45077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2534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8984-7868-414A-AB66-51377D9B1572}" type="datetimeFigureOut">
              <a:rPr lang="en-US" smtClean="0"/>
              <a:t>10/26/2014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F4D846-E828-4433-AF3C-1293C45077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5041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8984-7868-414A-AB66-51377D9B1572}" type="datetimeFigureOut">
              <a:rPr lang="en-US" smtClean="0"/>
              <a:t>10/26/2014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F4D846-E828-4433-AF3C-1293C45077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9407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8984-7868-414A-AB66-51377D9B1572}" type="datetimeFigureOut">
              <a:rPr lang="en-US" smtClean="0"/>
              <a:t>10/26/2014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F4D846-E828-4433-AF3C-1293C4507729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79038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2E2D8984-7868-414A-AB66-51377D9B1572}" type="datetimeFigureOut">
              <a:rPr lang="en-US" smtClean="0"/>
              <a:t>10/26/2014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96F4D846-E828-4433-AF3C-1293C4507729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93637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3dprinting.com/what-is-3d-printing/" TargetMode="External"/><Relationship Id="rId7" Type="http://schemas.openxmlformats.org/officeDocument/2006/relationships/hyperlink" Target="http://individual.troweprice.com/staticFiles/Retail/Shared/PDFs/3D_Printing_Infographic_FINAL.pdf" TargetMode="External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youtu.be/WoZ2BgPVtA0" TargetMode="External"/><Relationship Id="rId5" Type="http://schemas.openxmlformats.org/officeDocument/2006/relationships/hyperlink" Target="http://youtu.be/aMQJkkchTi4" TargetMode="External"/><Relationship Id="rId4" Type="http://schemas.openxmlformats.org/officeDocument/2006/relationships/hyperlink" Target="http://youtu.be/SObzNdyRTBs" TargetMode="Externa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://www.bostonglobe.com/lifestyle/food-dining/2014/09/30/the-next-microwave/3KFhC1GJfMNWg4dddQIDAI/story.html" TargetMode="External"/><Relationship Id="rId3" Type="http://schemas.openxmlformats.org/officeDocument/2006/relationships/hyperlink" Target="http://reprapkit.com/rrkshop/" TargetMode="External"/><Relationship Id="rId7" Type="http://schemas.openxmlformats.org/officeDocument/2006/relationships/hyperlink" Target="http://www.bloombergview.com/articles/2013-05-14/how-3-d-printing-could-disrupt-the-economy-of-the-future" TargetMode="External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youtu.be/94qoGn0hkEg" TargetMode="External"/><Relationship Id="rId5" Type="http://schemas.openxmlformats.org/officeDocument/2006/relationships/hyperlink" Target="http://youtu.be/bBD_9RWm6GE" TargetMode="External"/><Relationship Id="rId4" Type="http://schemas.openxmlformats.org/officeDocument/2006/relationships/hyperlink" Target="http://www.fool.com/investing/general/2014/02/05/the-moral-dilemma-of-3d-printing.aspx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3d printing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400" dirty="0" smtClean="0"/>
              <a:t>By</a:t>
            </a:r>
          </a:p>
          <a:p>
            <a:pPr algn="ctr"/>
            <a:r>
              <a:rPr lang="en-US" sz="4400" dirty="0" smtClean="0"/>
              <a:t>Roberto Cruz</a:t>
            </a:r>
          </a:p>
          <a:p>
            <a:pPr algn="ctr"/>
            <a:r>
              <a:rPr lang="en-US" sz="4400" dirty="0" smtClean="0"/>
              <a:t>Daniel Kushner</a:t>
            </a:r>
          </a:p>
          <a:p>
            <a:pPr algn="ctr"/>
            <a:r>
              <a:rPr lang="en-US" sz="4400" dirty="0" smtClean="0"/>
              <a:t>Joshua </a:t>
            </a:r>
            <a:r>
              <a:rPr lang="en-US" sz="4400" dirty="0" err="1" smtClean="0"/>
              <a:t>Shrader</a:t>
            </a:r>
            <a:endParaRPr lang="en-US" sz="4400" dirty="0" smtClean="0"/>
          </a:p>
          <a:p>
            <a:pPr algn="ctr"/>
            <a:r>
              <a:rPr lang="en-US" sz="4400" dirty="0" smtClean="0"/>
              <a:t>Vanessa Ulloa</a:t>
            </a:r>
          </a:p>
        </p:txBody>
      </p:sp>
    </p:spTree>
    <p:extLst>
      <p:ext uri="{BB962C8B-B14F-4D97-AF65-F5344CB8AC3E}">
        <p14:creationId xmlns:p14="http://schemas.microsoft.com/office/powerpoint/2010/main" val="32137655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6389" y="195072"/>
            <a:ext cx="9720072" cy="1499616"/>
          </a:xfrm>
          <a:solidFill>
            <a:schemeClr val="tx1">
              <a:alpha val="45000"/>
            </a:schemeClr>
          </a:solidFill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Large Scale 3-D Printing	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chemeClr val="tx1">
              <a:alpha val="45000"/>
            </a:scheme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chemeClr val="bg1"/>
                </a:solidFill>
              </a:rPr>
              <a:t>Delta Robot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Can perform Big Area Additive Manufacturing (BAAM)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For building large objects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Operates at a high speed </a:t>
            </a:r>
          </a:p>
          <a:p>
            <a:pPr marL="457200" lvl="1" indent="0">
              <a:buNone/>
            </a:pPr>
            <a:endParaRPr lang="en-US" dirty="0" smtClean="0">
              <a:solidFill>
                <a:schemeClr val="bg1"/>
              </a:solidFill>
            </a:endParaRPr>
          </a:p>
          <a:p>
            <a:pPr marL="457200" lvl="1" indent="0">
              <a:buNone/>
            </a:pPr>
            <a:r>
              <a:rPr lang="en-US" dirty="0" smtClean="0">
                <a:solidFill>
                  <a:schemeClr val="bg1"/>
                </a:solidFill>
              </a:rPr>
              <a:t>Lockheed Martin is developing a large 30m printer for:</a:t>
            </a:r>
          </a:p>
          <a:p>
            <a:pPr marL="457200" lvl="1" indent="0">
              <a:buNone/>
            </a:pPr>
            <a:r>
              <a:rPr lang="en-US" dirty="0">
                <a:solidFill>
                  <a:schemeClr val="bg1"/>
                </a:solidFill>
              </a:rPr>
              <a:t>	</a:t>
            </a:r>
            <a:r>
              <a:rPr lang="en-US" dirty="0" smtClean="0">
                <a:solidFill>
                  <a:schemeClr val="bg1"/>
                </a:solidFill>
              </a:rPr>
              <a:t>Multi-Jet Printing</a:t>
            </a:r>
          </a:p>
          <a:p>
            <a:pPr marL="457200" lvl="1" indent="0">
              <a:buNone/>
            </a:pPr>
            <a:r>
              <a:rPr lang="en-US" dirty="0">
                <a:solidFill>
                  <a:schemeClr val="bg1"/>
                </a:solidFill>
              </a:rPr>
              <a:t>	</a:t>
            </a:r>
            <a:r>
              <a:rPr lang="en-US" dirty="0" smtClean="0">
                <a:solidFill>
                  <a:schemeClr val="bg1"/>
                </a:solidFill>
              </a:rPr>
              <a:t>Direct Metal Sintering</a:t>
            </a:r>
          </a:p>
          <a:p>
            <a:pPr marL="457200" lvl="1" indent="0">
              <a:buNone/>
            </a:pPr>
            <a:r>
              <a:rPr lang="en-US" dirty="0" smtClean="0">
                <a:solidFill>
                  <a:schemeClr val="bg1"/>
                </a:solidFill>
              </a:rPr>
              <a:t>Benefits</a:t>
            </a:r>
          </a:p>
          <a:p>
            <a:pPr marL="457200" lvl="1" indent="0">
              <a:buNone/>
            </a:pPr>
            <a:r>
              <a:rPr lang="en-US" dirty="0">
                <a:solidFill>
                  <a:schemeClr val="bg1"/>
                </a:solidFill>
              </a:rPr>
              <a:t>	</a:t>
            </a:r>
            <a:r>
              <a:rPr lang="en-US" dirty="0" smtClean="0">
                <a:solidFill>
                  <a:schemeClr val="bg1"/>
                </a:solidFill>
              </a:rPr>
              <a:t>Reduced cost</a:t>
            </a:r>
          </a:p>
          <a:p>
            <a:pPr marL="457200" lvl="1" indent="0">
              <a:buNone/>
            </a:pPr>
            <a:r>
              <a:rPr lang="en-US" dirty="0">
                <a:solidFill>
                  <a:schemeClr val="bg1"/>
                </a:solidFill>
              </a:rPr>
              <a:t>	</a:t>
            </a:r>
            <a:r>
              <a:rPr lang="en-US" dirty="0" smtClean="0">
                <a:solidFill>
                  <a:schemeClr val="bg1"/>
                </a:solidFill>
              </a:rPr>
              <a:t>Faster</a:t>
            </a:r>
          </a:p>
          <a:p>
            <a:pPr marL="457200" lvl="1" indent="0">
              <a:buNone/>
            </a:pPr>
            <a:r>
              <a:rPr lang="en-US" dirty="0">
                <a:solidFill>
                  <a:schemeClr val="bg1"/>
                </a:solidFill>
              </a:rPr>
              <a:t>	</a:t>
            </a:r>
            <a:r>
              <a:rPr lang="en-US" dirty="0" smtClean="0">
                <a:solidFill>
                  <a:schemeClr val="bg1"/>
                </a:solidFill>
              </a:rPr>
              <a:t>Less material wasted </a:t>
            </a:r>
            <a:endParaRPr lang="en-US" dirty="0">
              <a:solidFill>
                <a:schemeClr val="bg1"/>
              </a:solidFill>
            </a:endParaRPr>
          </a:p>
          <a:p>
            <a:pPr marL="457200" lvl="1" indent="0">
              <a:buNone/>
            </a:pPr>
            <a:endParaRPr lang="en-US" dirty="0"/>
          </a:p>
          <a:p>
            <a:pPr marL="914400" lvl="2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50569799"/>
      </p:ext>
    </p:extLst>
  </p:cSld>
  <p:clrMapOvr>
    <a:masterClrMapping/>
  </p:clrMapOvr>
  <p:transition spd="slow" advTm="38000">
    <p:wip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2">
            <a:lum/>
          </a:blip>
          <a:srcRect/>
          <a:stretch>
            <a:fillRect t="-32000" b="-3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9" y="365760"/>
            <a:ext cx="9720072" cy="1499616"/>
          </a:xfrm>
          <a:solidFill>
            <a:schemeClr val="tx1">
              <a:alpha val="45000"/>
            </a:schemeClr>
          </a:solidFill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Manufacturing and 3-D printing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chemeClr val="tx1">
              <a:alpha val="45000"/>
            </a:schemeClr>
          </a:solidFill>
        </p:spPr>
        <p:txBody>
          <a:bodyPr>
            <a:normAutofit fontScale="92500" lnSpcReduction="10000"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By 2020 General Electric expects over 100,000 engine parts for its jet engines to be 3-D printed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Using more sophisticated printers that have as many 19 advanced nozzles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Can take a 20 piece part that used to be welded together and print it as a single piece.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They now make nozzles that are 5 times faster, lighter and more durable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Significant reduction in the cost  and manufacture time of car parts and chassis </a:t>
            </a:r>
          </a:p>
        </p:txBody>
      </p:sp>
    </p:spTree>
    <p:extLst>
      <p:ext uri="{BB962C8B-B14F-4D97-AF65-F5344CB8AC3E}">
        <p14:creationId xmlns:p14="http://schemas.microsoft.com/office/powerpoint/2010/main" val="35687004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1000">
        <p:split orient="vert"/>
      </p:transition>
    </mc:Choice>
    <mc:Fallback>
      <p:transition spd="slow" advTm="31000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2"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0"/>
            <a:ext cx="9720072" cy="1499616"/>
          </a:xfrm>
          <a:solidFill>
            <a:schemeClr val="tx1">
              <a:alpha val="55000"/>
            </a:schemeClr>
          </a:solidFill>
        </p:spPr>
        <p:txBody>
          <a:bodyPr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3-D Printing in the Medical Industry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chemeClr val="tx1">
              <a:alpha val="55000"/>
            </a:scheme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chemeClr val="bg1"/>
                </a:solidFill>
              </a:rPr>
              <a:t>3-D organs !!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	</a:t>
            </a:r>
            <a:r>
              <a:rPr lang="en-US" dirty="0" smtClean="0">
                <a:solidFill>
                  <a:schemeClr val="bg1"/>
                </a:solidFill>
              </a:rPr>
              <a:t>Began in 1999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bg1"/>
                </a:solidFill>
              </a:rPr>
              <a:t>Patients own cells are implanted in a 3-D printed replica of an organ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bg1"/>
                </a:solidFill>
              </a:rPr>
              <a:t>Drastically reduces risk of the body rejecting the organ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bg1"/>
                </a:solidFill>
              </a:rPr>
              <a:t>In 2002 a fully function kidney was produced with a 3-D printer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bg1"/>
                </a:solidFill>
              </a:rPr>
              <a:t>In 2008 an entire prosthetic leg was printed as one piece, requiring no assembly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Wake Forest with the U.S. Army developed a printer than can print skin cells into burned tissue</a:t>
            </a:r>
          </a:p>
          <a:p>
            <a:pPr marL="0" indent="0">
              <a:buNone/>
            </a:pPr>
            <a:endParaRPr lang="en-US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441527"/>
      </p:ext>
    </p:extLst>
  </p:cSld>
  <p:clrMapOvr>
    <a:masterClrMapping/>
  </p:clrMapOvr>
  <p:transition spd="slow" advTm="31000"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5385" y="114954"/>
            <a:ext cx="9720072" cy="1499616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3-D printing for government uses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87849" y="1987296"/>
            <a:ext cx="9720073" cy="3230880"/>
          </a:xfrm>
          <a:solidFill>
            <a:schemeClr val="tx1">
              <a:alpha val="55000"/>
            </a:schemeClr>
          </a:solidFill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Military is installing them on repair trucks, with the hopes of producing necessary replacement parts on the battlefield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NASA has used 3-D printers to fabricate space station parts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NASA is planning to install 3-D printers for deep space missions, in hopes that they can produce replacement parts if necessary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Homes for the poor – Developing Nations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Car Parts and Chassis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7293341"/>
      </p:ext>
    </p:extLst>
  </p:cSld>
  <p:clrMapOvr>
    <a:masterClrMapping/>
  </p:clrMapOvr>
  <p:transition spd="slow" advTm="35000">
    <p:wip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766" y="1377696"/>
            <a:ext cx="6111786" cy="3621024"/>
          </a:xfrm>
        </p:spPr>
      </p:pic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6552" y="2216214"/>
            <a:ext cx="5155660" cy="2553587"/>
          </a:xfrm>
        </p:spPr>
      </p:pic>
    </p:spTree>
    <p:extLst>
      <p:ext uri="{BB962C8B-B14F-4D97-AF65-F5344CB8AC3E}">
        <p14:creationId xmlns:p14="http://schemas.microsoft.com/office/powerpoint/2010/main" val="2101836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000"/>
    </mc:Choice>
    <mc:Fallback>
      <p:transition spd="slow" advTm="6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Future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0" y="1467802"/>
            <a:ext cx="5678488" cy="3893820"/>
          </a:xfrm>
        </p:spPr>
      </p:pic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sz="3200" dirty="0"/>
              <a:t>3-D Print Electronics</a:t>
            </a:r>
          </a:p>
          <a:p>
            <a:pPr lvl="1"/>
            <a:r>
              <a:rPr lang="en-US" sz="2800" dirty="0"/>
              <a:t>Smart Phones</a:t>
            </a:r>
          </a:p>
          <a:p>
            <a:pPr lvl="1"/>
            <a:r>
              <a:rPr lang="en-US" sz="2800" dirty="0"/>
              <a:t>Televisions</a:t>
            </a:r>
          </a:p>
          <a:p>
            <a:pPr lvl="1"/>
            <a:r>
              <a:rPr lang="en-US" sz="2800" dirty="0"/>
              <a:t>Etc</a:t>
            </a:r>
            <a:r>
              <a:rPr lang="en-US" sz="2800" dirty="0" smtClean="0"/>
              <a:t>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6451006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000"/>
    </mc:Choice>
    <mc:Fallback>
      <p:transition spd="slow" advTm="27000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8305" y="-210133"/>
            <a:ext cx="10515600" cy="1325563"/>
          </a:xfrm>
        </p:spPr>
        <p:txBody>
          <a:bodyPr/>
          <a:lstStyle/>
          <a:p>
            <a:r>
              <a:rPr lang="en-US" dirty="0" smtClean="0"/>
              <a:t>3-D printing for small businesses and homes!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83437" y="2468880"/>
            <a:ext cx="9720073" cy="4023360"/>
          </a:xfrm>
          <a:solidFill>
            <a:schemeClr val="tx1">
              <a:alpha val="65000"/>
            </a:schemeClr>
          </a:solidFill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Before 2008 3-D printers cost $15-$20,000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Now between $400-2500 dollars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err="1" smtClean="0">
                <a:solidFill>
                  <a:schemeClr val="bg1"/>
                </a:solidFill>
              </a:rPr>
              <a:t>PreForm</a:t>
            </a:r>
            <a:r>
              <a:rPr lang="en-US" dirty="0" smtClean="0">
                <a:solidFill>
                  <a:schemeClr val="bg1"/>
                </a:solidFill>
              </a:rPr>
              <a:t> software is readily available for preparing 3-D models for printing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Includes automatic orientation and support structure generation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29211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4000">
        <p:split orient="vert"/>
      </p:transition>
    </mc:Choice>
    <mc:Fallback>
      <p:transition spd="slow" advTm="24000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94391" y="0"/>
            <a:ext cx="9720072" cy="1497003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3-D printing for small businesses and </a:t>
            </a:r>
            <a:r>
              <a:rPr lang="en-US" sz="3600" dirty="0" smtClean="0">
                <a:solidFill>
                  <a:schemeClr val="bg1"/>
                </a:solidFill>
              </a:rPr>
              <a:t>homes (cont.)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4128" y="2205446"/>
            <a:ext cx="9720073" cy="4023360"/>
          </a:xfrm>
          <a:solidFill>
            <a:schemeClr val="tx1">
              <a:alpha val="55000"/>
            </a:schemeClr>
          </a:solidFill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Thingverse –online community for sharing 3-D Printable files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bg1"/>
                </a:solidFill>
              </a:rPr>
              <a:t>Small scale printers are not as powerful or scalable as industrial ones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bg1"/>
                </a:solidFill>
              </a:rPr>
              <a:t>Small Scale printers, however, do not require a background in engineering 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bg1"/>
                </a:solidFill>
              </a:rPr>
              <a:t>You can build anything you can imagine!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8186272"/>
      </p:ext>
    </p:extLst>
  </p:cSld>
  <p:clrMapOvr>
    <a:masterClrMapping/>
  </p:clrMapOvr>
  <p:transition spd="slow" advTm="41000">
    <p:wip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Homemade 3-D Printing</a:t>
            </a:r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By: Kelvin Ulloa (Vanessa’s Brother)</a:t>
            </a:r>
          </a:p>
          <a:p>
            <a:r>
              <a:rPr lang="en-US" dirty="0" smtClean="0"/>
              <a:t>Printed </a:t>
            </a:r>
            <a:r>
              <a:rPr lang="en-US" dirty="0" smtClean="0"/>
              <a:t>using </a:t>
            </a:r>
            <a:r>
              <a:rPr lang="en-US" dirty="0" smtClean="0"/>
              <a:t>a Makerbot Replicator 2</a:t>
            </a:r>
          </a:p>
          <a:p>
            <a:r>
              <a:rPr lang="en-US" dirty="0" smtClean="0"/>
              <a:t>And designs from Thingverse</a:t>
            </a:r>
          </a:p>
          <a:p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67" r="24300"/>
          <a:stretch/>
        </p:blipFill>
        <p:spPr>
          <a:xfrm rot="5400000">
            <a:off x="1482120" y="2567209"/>
            <a:ext cx="2787335" cy="441655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45" b="44267"/>
          <a:stretch/>
        </p:blipFill>
        <p:spPr>
          <a:xfrm flipV="1">
            <a:off x="6035040" y="471509"/>
            <a:ext cx="5669280" cy="213668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7" r="17233"/>
          <a:stretch/>
        </p:blipFill>
        <p:spPr>
          <a:xfrm rot="5400000">
            <a:off x="5943554" y="2810302"/>
            <a:ext cx="3450337" cy="326736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66" t="9689" r="26356"/>
          <a:stretch/>
        </p:blipFill>
        <p:spPr>
          <a:xfrm flipV="1">
            <a:off x="9609648" y="2718816"/>
            <a:ext cx="2094672" cy="3681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8570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000"/>
    </mc:Choice>
    <mc:Fallback>
      <p:transition spd="slow" advTm="15000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Homemade 3-D Printing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By: </a:t>
            </a:r>
            <a:r>
              <a:rPr lang="en-US" dirty="0" smtClean="0"/>
              <a:t>Brandon Ulloa </a:t>
            </a:r>
            <a:r>
              <a:rPr lang="en-US" dirty="0"/>
              <a:t>(Vanessa’s </a:t>
            </a:r>
            <a:r>
              <a:rPr lang="en-US" dirty="0" smtClean="0"/>
              <a:t>Other Brother</a:t>
            </a:r>
            <a:r>
              <a:rPr lang="en-US" dirty="0"/>
              <a:t>)</a:t>
            </a:r>
          </a:p>
          <a:p>
            <a:r>
              <a:rPr lang="en-US" dirty="0"/>
              <a:t>Printed </a:t>
            </a:r>
            <a:r>
              <a:rPr lang="en-US" dirty="0" smtClean="0"/>
              <a:t>using </a:t>
            </a:r>
            <a:r>
              <a:rPr lang="en-US" dirty="0"/>
              <a:t>a Makerbot Replicator 2</a:t>
            </a:r>
          </a:p>
          <a:p>
            <a:r>
              <a:rPr lang="en-US" dirty="0"/>
              <a:t>And designs from </a:t>
            </a:r>
            <a:r>
              <a:rPr lang="en-US" dirty="0" smtClean="0"/>
              <a:t>Thingverse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311" b="22578"/>
          <a:stretch/>
        </p:blipFill>
        <p:spPr>
          <a:xfrm flipV="1">
            <a:off x="5413248" y="373972"/>
            <a:ext cx="6085961" cy="251553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34" t="18534" r="23900" b="13733"/>
          <a:stretch/>
        </p:blipFill>
        <p:spPr>
          <a:xfrm rot="5400000">
            <a:off x="9019919" y="3586608"/>
            <a:ext cx="3023085" cy="226285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45" t="17289" r="13423" b="14445"/>
          <a:stretch/>
        </p:blipFill>
        <p:spPr>
          <a:xfrm rot="5400000">
            <a:off x="2324727" y="3568313"/>
            <a:ext cx="3182112" cy="299492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99" t="22622" r="4978" b="12667"/>
          <a:stretch/>
        </p:blipFill>
        <p:spPr>
          <a:xfrm rot="5400000">
            <a:off x="5377124" y="3434460"/>
            <a:ext cx="3632311" cy="2804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4569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000"/>
    </mc:Choice>
    <mc:Fallback>
      <p:transition spd="slow" advTm="15000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9924" y="1826393"/>
            <a:ext cx="3258727" cy="4350569"/>
          </a:xfrm>
        </p:spPr>
      </p:pic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1855849"/>
            <a:ext cx="5181600" cy="4290890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Michelangelo – Statue of David 1501-1504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135907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 advClick="0" advTm="55000">
        <p14:reveal/>
      </p:transition>
    </mc:Choice>
    <mc:Fallback>
      <p:transition spd="slow" advClick="0" advTm="5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1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2">
            <a:lum/>
          </a:blip>
          <a:srcRect/>
          <a:stretch>
            <a:fillRect t="-23000" b="-2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tx1">
              <a:alpha val="45000"/>
            </a:schemeClr>
          </a:solidFill>
        </p:spPr>
        <p:txBody>
          <a:bodyPr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Issues with 3-D Printing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solidFill>
            <a:schemeClr val="tx1">
              <a:alpha val="45000"/>
            </a:schemeClr>
          </a:solidFill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dirty="0" smtClean="0">
                <a:solidFill>
                  <a:schemeClr val="bg1"/>
                </a:solidFill>
              </a:rPr>
              <a:t>Undetectable, unregistered weapons</a:t>
            </a:r>
          </a:p>
          <a:p>
            <a:pPr lvl="1">
              <a:lnSpc>
                <a:spcPct val="200000"/>
              </a:lnSpc>
            </a:pPr>
            <a:r>
              <a:rPr lang="en-US" dirty="0" smtClean="0">
                <a:solidFill>
                  <a:schemeClr val="bg1"/>
                </a:solidFill>
              </a:rPr>
              <a:t>Including knives, guns, and bomb components</a:t>
            </a:r>
          </a:p>
          <a:p>
            <a:pPr lvl="1">
              <a:lnSpc>
                <a:spcPct val="200000"/>
              </a:lnSpc>
            </a:pPr>
            <a:r>
              <a:rPr lang="en-US" dirty="0" smtClean="0">
                <a:solidFill>
                  <a:schemeClr val="bg1"/>
                </a:solidFill>
              </a:rPr>
              <a:t>Cody Wilson produced first 3-d gun in 2012</a:t>
            </a:r>
          </a:p>
          <a:p>
            <a:pPr>
              <a:lnSpc>
                <a:spcPct val="200000"/>
              </a:lnSpc>
            </a:pPr>
            <a:r>
              <a:rPr lang="en-US" dirty="0" smtClean="0">
                <a:solidFill>
                  <a:schemeClr val="bg1"/>
                </a:solidFill>
              </a:rPr>
              <a:t>Intellectual property issues – </a:t>
            </a:r>
          </a:p>
          <a:p>
            <a:pPr lvl="1">
              <a:lnSpc>
                <a:spcPct val="200000"/>
              </a:lnSpc>
            </a:pPr>
            <a:r>
              <a:rPr lang="en-US" dirty="0" smtClean="0">
                <a:solidFill>
                  <a:schemeClr val="bg1"/>
                </a:solidFill>
              </a:rPr>
              <a:t>Printing </a:t>
            </a:r>
            <a:r>
              <a:rPr lang="en-US" dirty="0">
                <a:solidFill>
                  <a:schemeClr val="bg1"/>
                </a:solidFill>
              </a:rPr>
              <a:t>of trademarked toys, super heroes </a:t>
            </a:r>
            <a:r>
              <a:rPr lang="en-US" dirty="0" smtClean="0">
                <a:solidFill>
                  <a:schemeClr val="bg1"/>
                </a:solidFill>
              </a:rPr>
              <a:t>etc.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2898" y="2493264"/>
            <a:ext cx="5699760" cy="3419856"/>
          </a:xfrm>
        </p:spPr>
      </p:pic>
    </p:spTree>
    <p:extLst>
      <p:ext uri="{BB962C8B-B14F-4D97-AF65-F5344CB8AC3E}">
        <p14:creationId xmlns:p14="http://schemas.microsoft.com/office/powerpoint/2010/main" val="1183035056"/>
      </p:ext>
    </p:extLst>
  </p:cSld>
  <p:clrMapOvr>
    <a:masterClrMapping/>
  </p:clrMapOvr>
  <p:transition spd="slow" advTm="173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60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62328" y="0"/>
            <a:ext cx="9720072" cy="1499616"/>
          </a:xfrm>
        </p:spPr>
        <p:txBody>
          <a:bodyPr/>
          <a:lstStyle/>
          <a:p>
            <a:r>
              <a:rPr lang="en-US" dirty="0" smtClean="0"/>
              <a:t>3-D Printing and Computer Science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7650" y="1695450"/>
            <a:ext cx="10496551" cy="50292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800" dirty="0"/>
              <a:t>Computer Science is essential to the large scale adaptation of 3-d Printing as it will require software to:</a:t>
            </a:r>
          </a:p>
          <a:p>
            <a:pPr lvl="1"/>
            <a:endParaRPr lang="en-US" sz="2800" dirty="0" smtClean="0"/>
          </a:p>
          <a:p>
            <a:pPr lvl="1"/>
            <a:r>
              <a:rPr lang="en-US" sz="2800" dirty="0" smtClean="0"/>
              <a:t>Improve </a:t>
            </a:r>
            <a:r>
              <a:rPr lang="en-US" sz="2800" dirty="0"/>
              <a:t>3-D modeling software </a:t>
            </a:r>
          </a:p>
          <a:p>
            <a:pPr lvl="1"/>
            <a:endParaRPr lang="en-US" sz="2800" dirty="0" smtClean="0"/>
          </a:p>
          <a:p>
            <a:pPr lvl="1"/>
            <a:r>
              <a:rPr lang="en-US" sz="2800" dirty="0" smtClean="0"/>
              <a:t>Improve </a:t>
            </a:r>
            <a:r>
              <a:rPr lang="en-US" sz="2800" dirty="0"/>
              <a:t>software used to manage the printer and printing process</a:t>
            </a:r>
          </a:p>
          <a:p>
            <a:pPr lvl="1"/>
            <a:endParaRPr lang="en-US" sz="2800" dirty="0" smtClean="0"/>
          </a:p>
          <a:p>
            <a:pPr lvl="1"/>
            <a:r>
              <a:rPr lang="en-US" sz="2800" dirty="0" smtClean="0"/>
              <a:t>Protect </a:t>
            </a:r>
            <a:r>
              <a:rPr lang="en-US" sz="2800" dirty="0"/>
              <a:t>Intellectual Property</a:t>
            </a:r>
          </a:p>
          <a:p>
            <a:pPr lvl="1"/>
            <a:endParaRPr lang="en-US" sz="2800" dirty="0" smtClean="0"/>
          </a:p>
          <a:p>
            <a:pPr lvl="1"/>
            <a:r>
              <a:rPr lang="en-US" sz="2800" dirty="0" smtClean="0"/>
              <a:t>Prevent </a:t>
            </a:r>
            <a:r>
              <a:rPr lang="en-US" sz="2800" dirty="0"/>
              <a:t>the manufacture of illegal weapons (knives, guns, bombs</a:t>
            </a:r>
            <a:r>
              <a:rPr lang="en-US" sz="2800" dirty="0" smtClean="0"/>
              <a:t>)</a:t>
            </a:r>
          </a:p>
          <a:p>
            <a:pPr lvl="1"/>
            <a:endParaRPr lang="en-US" sz="2800" dirty="0"/>
          </a:p>
          <a:p>
            <a:pPr lvl="1"/>
            <a:r>
              <a:rPr lang="en-US" sz="2800" dirty="0" smtClean="0"/>
              <a:t>Job loss</a:t>
            </a:r>
            <a:endParaRPr lang="en-US" sz="28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9406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split orient="vert"/>
      </p:transition>
    </mc:Choice>
    <mc:Fallback>
      <p:transition spd="slow" advTm="0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95628" y="514350"/>
            <a:ext cx="9720073" cy="5166360"/>
          </a:xfrm>
          <a:solidFill>
            <a:schemeClr val="bg1">
              <a:alpha val="45000"/>
            </a:schemeClr>
          </a:solidFill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4400" dirty="0" smtClean="0"/>
              <a:t>The cost-benefit analysis is to great to be ignored.</a:t>
            </a:r>
          </a:p>
          <a:p>
            <a:pPr marL="0" indent="0">
              <a:buNone/>
            </a:pPr>
            <a:r>
              <a:rPr lang="en-US" sz="4400" dirty="0" smtClean="0"/>
              <a:t>The efficiency of 3D printing is endless better than what we have now.</a:t>
            </a:r>
          </a:p>
          <a:p>
            <a:pPr marL="0" indent="0">
              <a:buNone/>
            </a:pPr>
            <a:r>
              <a:rPr lang="en-US" sz="4400" dirty="0" smtClean="0"/>
              <a:t>We must prepare for it’s implementation, the good and the bad.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2391968925"/>
      </p:ext>
    </p:extLst>
  </p:cSld>
  <p:clrMapOvr>
    <a:masterClrMapping/>
  </p:clrMapOvr>
  <p:transition spd="slow" advTm="0">
    <p:push dir="u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bg1">
              <a:alpha val="45000"/>
            </a:schemeClr>
          </a:solidFill>
        </p:spPr>
        <p:txBody>
          <a:bodyPr/>
          <a:lstStyle/>
          <a:p>
            <a:r>
              <a:rPr lang="en-US" dirty="0" smtClean="0"/>
              <a:t>Cost-Benefit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chemeClr val="bg1">
              <a:alpha val="45000"/>
            </a:schemeClr>
          </a:solidFill>
        </p:spPr>
        <p:txBody>
          <a:bodyPr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3200" dirty="0" smtClean="0"/>
              <a:t>Counterfeit cost $100 billion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 smtClean="0"/>
              <a:t>Effect: Human workforce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 smtClean="0"/>
              <a:t>Automation = decreased production times</a:t>
            </a:r>
          </a:p>
          <a:p>
            <a:pPr marL="0" indent="0">
              <a:buNone/>
            </a:pPr>
            <a:r>
              <a:rPr lang="en-US" sz="3200" dirty="0"/>
              <a:t>The efficiency of 3D printing is endless better than what we have now.</a:t>
            </a:r>
          </a:p>
          <a:p>
            <a:pPr marL="0" indent="0">
              <a:buNone/>
            </a:pPr>
            <a:r>
              <a:rPr lang="en-US" sz="3200" dirty="0"/>
              <a:t>We must prepare for it’s implementation, the good and the bad.</a:t>
            </a:r>
          </a:p>
          <a:p>
            <a:pPr marL="0" indent="0">
              <a:buNone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969142764"/>
      </p:ext>
    </p:extLst>
  </p:cSld>
  <p:clrMapOvr>
    <a:masterClrMapping/>
  </p:clrMapOvr>
  <p:transition spd="slow" advTm="71000">
    <p:push dir="u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278" y="0"/>
            <a:ext cx="9720072" cy="1499616"/>
          </a:xfrm>
        </p:spPr>
        <p:txBody>
          <a:bodyPr/>
          <a:lstStyle/>
          <a:p>
            <a:pPr algn="ctr"/>
            <a:r>
              <a:rPr lang="en-US" dirty="0" smtClean="0"/>
              <a:t>Have fun printing in 3d!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chemeClr val="bg1">
              <a:alpha val="45000"/>
            </a:schemeClr>
          </a:solidFill>
        </p:spPr>
        <p:txBody>
          <a:bodyPr>
            <a:normAutofit fontScale="85000" lnSpcReduction="20000"/>
          </a:bodyPr>
          <a:lstStyle/>
          <a:p>
            <a:r>
              <a:rPr lang="en-US" sz="3600" dirty="0" smtClean="0"/>
              <a:t>Music Credits: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3600" dirty="0"/>
              <a:t>Tuolumne – Eddie </a:t>
            </a:r>
            <a:r>
              <a:rPr lang="en-US" sz="3600" dirty="0" smtClean="0"/>
              <a:t>Vedder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3600" dirty="0" smtClean="0"/>
              <a:t>Rise – Eddie Vedder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3600" dirty="0" smtClean="0"/>
              <a:t>Guaranteed – Eddie Vedder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3600" dirty="0" smtClean="0"/>
              <a:t>Piazza, New York Catcher – Belle &amp; Sebastian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3600" dirty="0" smtClean="0"/>
              <a:t>Young Folks – Peter Bjorn and John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3600" dirty="0" smtClean="0"/>
              <a:t>Crying Shame – Jack Johnson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3600" dirty="0" smtClean="0"/>
              <a:t>Copy of A – Nine </a:t>
            </a:r>
            <a:r>
              <a:rPr lang="en-US" sz="3600" smtClean="0"/>
              <a:t>Inch Nails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5696366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000"/>
    </mc:Choice>
    <mc:Fallback>
      <p:transition spd="slow" advTm="15000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9" y="114953"/>
            <a:ext cx="9720072" cy="1499616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Works Cited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922" y="1227909"/>
            <a:ext cx="11241895" cy="5499462"/>
          </a:xfrm>
          <a:solidFill>
            <a:schemeClr val="bg1">
              <a:alpha val="35000"/>
            </a:schemeClr>
          </a:solidFill>
        </p:spPr>
        <p:txBody>
          <a:bodyPr>
            <a:normAutofit fontScale="92500" lnSpcReduction="10000"/>
          </a:bodyPr>
          <a:lstStyle/>
          <a:p>
            <a:r>
              <a:rPr lang="en-US" u="sng" dirty="0">
                <a:hlinkClick r:id="rId3"/>
              </a:rPr>
              <a:t>http://3dprinting.com/what-is-3d-printing/</a:t>
            </a:r>
            <a:endParaRPr lang="en-US" dirty="0"/>
          </a:p>
          <a:p>
            <a:r>
              <a:rPr lang="en-US" dirty="0"/>
              <a:t/>
            </a:r>
            <a:br>
              <a:rPr lang="en-US" dirty="0"/>
            </a:br>
            <a:r>
              <a:rPr lang="en-US" dirty="0"/>
              <a:t>3D Printed houses</a:t>
            </a:r>
          </a:p>
          <a:p>
            <a:r>
              <a:rPr lang="en-US" u="sng" dirty="0">
                <a:hlinkClick r:id="rId4"/>
              </a:rPr>
              <a:t>http://youtu.be/SObzNdyRTBs</a:t>
            </a:r>
            <a:endParaRPr lang="en-US" dirty="0"/>
          </a:p>
          <a:p>
            <a:r>
              <a:rPr lang="en-US" dirty="0"/>
              <a:t/>
            </a:r>
            <a:br>
              <a:rPr lang="en-US" dirty="0"/>
            </a:br>
            <a:r>
              <a:rPr lang="en-US" dirty="0"/>
              <a:t>3D Printed car</a:t>
            </a:r>
          </a:p>
          <a:p>
            <a:r>
              <a:rPr lang="en-US" u="sng" dirty="0">
                <a:hlinkClick r:id="rId5"/>
              </a:rPr>
              <a:t>http://youtu.be/aMQJkkchTi4</a:t>
            </a:r>
            <a:endParaRPr lang="en-US" dirty="0"/>
          </a:p>
          <a:p>
            <a:r>
              <a:rPr lang="en-US" dirty="0"/>
              <a:t/>
            </a:r>
            <a:br>
              <a:rPr lang="en-US" dirty="0"/>
            </a:br>
            <a:r>
              <a:rPr lang="en-US" dirty="0"/>
              <a:t>3D Printed “Magic Arms”</a:t>
            </a:r>
          </a:p>
          <a:p>
            <a:r>
              <a:rPr lang="en-US" u="sng" dirty="0">
                <a:hlinkClick r:id="rId6"/>
              </a:rPr>
              <a:t>http://youtu.be/WoZ2BgPVtA0</a:t>
            </a:r>
            <a:endParaRPr lang="en-US" dirty="0"/>
          </a:p>
          <a:p>
            <a:r>
              <a:rPr lang="en-US" dirty="0"/>
              <a:t/>
            </a:r>
            <a:br>
              <a:rPr lang="en-US" dirty="0"/>
            </a:br>
            <a:r>
              <a:rPr lang="en-US" dirty="0"/>
              <a:t>3D Printing History </a:t>
            </a:r>
          </a:p>
          <a:p>
            <a:r>
              <a:rPr lang="en-US" u="sng" dirty="0">
                <a:hlinkClick r:id="rId7"/>
              </a:rPr>
              <a:t>http://individual.troweprice.com/staticFiles/Retail/Shared/PDFs/3D_Printing_Infographic_FINAL.pdf</a:t>
            </a:r>
            <a:endParaRPr lang="en-US" dirty="0"/>
          </a:p>
          <a:p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1023095"/>
      </p:ext>
    </p:extLst>
  </p:cSld>
  <p:clrMapOvr>
    <a:masterClrMapping/>
  </p:clrMapOvr>
  <p:transition spd="slow" advTm="5000">
    <p:wip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2">
            <a:lum/>
          </a:blip>
          <a:srcRect/>
          <a:stretch>
            <a:fillRect l="-8000" r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9" y="-316121"/>
            <a:ext cx="9720072" cy="1499616"/>
          </a:xfrm>
        </p:spPr>
        <p:txBody>
          <a:bodyPr/>
          <a:lstStyle/>
          <a:p>
            <a:pPr algn="ctr"/>
            <a:r>
              <a:rPr lang="en-US" dirty="0" smtClean="0"/>
              <a:t>Works cited (</a:t>
            </a:r>
            <a:r>
              <a:rPr lang="en-US" dirty="0" err="1" smtClean="0"/>
              <a:t>cont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0630" y="796834"/>
            <a:ext cx="11364684" cy="6061166"/>
          </a:xfrm>
          <a:solidFill>
            <a:schemeClr val="tx1">
              <a:alpha val="45000"/>
            </a:schemeClr>
          </a:solidFill>
        </p:spPr>
        <p:txBody>
          <a:bodyPr>
            <a:normAutofit fontScale="77500" lnSpcReduction="20000"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RepRap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u="sng" dirty="0">
                <a:solidFill>
                  <a:schemeClr val="bg1"/>
                </a:solidFill>
                <a:hlinkClick r:id="rId3"/>
              </a:rPr>
              <a:t>http://reprapkit.com/rrkshop/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/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Intellectual property issues </a:t>
            </a:r>
          </a:p>
          <a:p>
            <a:r>
              <a:rPr lang="en-US" u="sng" dirty="0">
                <a:solidFill>
                  <a:schemeClr val="bg1"/>
                </a:solidFill>
                <a:hlinkClick r:id="rId4"/>
              </a:rPr>
              <a:t>http://www.fool.com/investing/general/2014/02/05/the-moral-dilemma-of-3d-printing.aspx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/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University of Nottingham future 3-d printing hopes</a:t>
            </a:r>
          </a:p>
          <a:p>
            <a:r>
              <a:rPr lang="en-US" u="sng" dirty="0">
                <a:solidFill>
                  <a:schemeClr val="bg1"/>
                </a:solidFill>
                <a:hlinkClick r:id="rId5"/>
              </a:rPr>
              <a:t>http://youtu.be/bBD_9RWm6GE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/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Very Useful for looking at the different 3-d printing technologies and big vs small</a:t>
            </a:r>
          </a:p>
          <a:p>
            <a:r>
              <a:rPr lang="en-US" u="sng" dirty="0">
                <a:solidFill>
                  <a:schemeClr val="bg1"/>
                </a:solidFill>
                <a:hlinkClick r:id="rId6"/>
              </a:rPr>
              <a:t>http://youtu.be/94qoGn0hkEg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/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GE 3-d printed engine parts </a:t>
            </a:r>
          </a:p>
          <a:p>
            <a:r>
              <a:rPr lang="en-US" u="sng" dirty="0">
                <a:solidFill>
                  <a:schemeClr val="bg1"/>
                </a:solidFill>
                <a:hlinkClick r:id="rId7"/>
              </a:rPr>
              <a:t>http://www.bloombergview.com/articles/2013-05-14/how-3-d-printing-could-disrupt-the-economy-of-the-future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/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3-d printed food</a:t>
            </a:r>
          </a:p>
          <a:p>
            <a:r>
              <a:rPr lang="en-US" u="sng" dirty="0">
                <a:solidFill>
                  <a:schemeClr val="bg1"/>
                </a:solidFill>
                <a:hlinkClick r:id="rId8"/>
              </a:rPr>
              <a:t>http://www.bostonglobe.com/lifestyle/food-dining/2014/09/30/the-next-microwave/3KFhC1GJfMNWg4dddQIDAI/story.html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/>
            </a:r>
            <a:br>
              <a:rPr lang="en-US" dirty="0">
                <a:solidFill>
                  <a:schemeClr val="bg1"/>
                </a:solidFill>
              </a:rPr>
            </a:b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14743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5000">
        <p:split orient="vert"/>
      </p:transition>
    </mc:Choice>
    <mc:Fallback>
      <p:transition spd="slow" advTm="5000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9666" y="299803"/>
            <a:ext cx="10234535" cy="6009557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In this presentation, we will </a:t>
            </a:r>
            <a:r>
              <a:rPr lang="en-US" sz="4000" dirty="0" smtClean="0"/>
              <a:t>seek</a:t>
            </a:r>
          </a:p>
          <a:p>
            <a:pPr algn="ctr"/>
            <a:r>
              <a:rPr lang="en-US" sz="4000" dirty="0" smtClean="0"/>
              <a:t> </a:t>
            </a:r>
            <a:r>
              <a:rPr lang="en-US" sz="4000" dirty="0"/>
              <a:t>  </a:t>
            </a:r>
          </a:p>
          <a:p>
            <a:pPr algn="ctr"/>
            <a:r>
              <a:rPr lang="en-US" sz="4000" dirty="0"/>
              <a:t>1) to increase your general knowledge of 3d printing,</a:t>
            </a:r>
          </a:p>
          <a:p>
            <a:pPr algn="ctr"/>
            <a:r>
              <a:rPr lang="en-US" sz="4000" dirty="0"/>
              <a:t>2) Describe how it works and its origins,</a:t>
            </a:r>
          </a:p>
          <a:p>
            <a:pPr algn="ctr"/>
            <a:r>
              <a:rPr lang="en-US" sz="4000" dirty="0"/>
              <a:t>3) Share its many benefits and liabilities to society,</a:t>
            </a:r>
          </a:p>
          <a:p>
            <a:pPr algn="ctr"/>
            <a:r>
              <a:rPr lang="en-US" sz="4000" dirty="0"/>
              <a:t>4) And how innovation has made it possible for normal folk to use it.  </a:t>
            </a:r>
          </a:p>
        </p:txBody>
      </p:sp>
    </p:spTree>
    <p:extLst>
      <p:ext uri="{BB962C8B-B14F-4D97-AF65-F5344CB8AC3E}">
        <p14:creationId xmlns:p14="http://schemas.microsoft.com/office/powerpoint/2010/main" val="2763553475"/>
      </p:ext>
    </p:extLst>
  </p:cSld>
  <p:clrMapOvr>
    <a:masterClrMapping/>
  </p:clrMapOvr>
  <p:transition spd="slow" advTm="30000">
    <p:wip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2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170432" y="232518"/>
            <a:ext cx="7620000" cy="1499616"/>
          </a:xfrm>
          <a:solidFill>
            <a:schemeClr val="tx1">
              <a:lumMod val="95000"/>
              <a:lumOff val="5000"/>
              <a:alpha val="65000"/>
            </a:schemeClr>
          </a:solidFill>
        </p:spPr>
        <p:txBody>
          <a:bodyPr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History of 3-D Printing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429692"/>
            <a:ext cx="9720073" cy="4023360"/>
          </a:xfrm>
          <a:solidFill>
            <a:schemeClr val="tx1">
              <a:lumMod val="95000"/>
              <a:lumOff val="5000"/>
              <a:alpha val="65000"/>
            </a:schemeClr>
          </a:solidFill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1984 Charles Hull invents the process of </a:t>
            </a:r>
            <a:r>
              <a:rPr lang="en-US" dirty="0" err="1" smtClean="0">
                <a:solidFill>
                  <a:schemeClr val="bg1"/>
                </a:solidFill>
              </a:rPr>
              <a:t>stereolithography</a:t>
            </a:r>
            <a:endParaRPr lang="en-US" dirty="0" smtClean="0">
              <a:solidFill>
                <a:schemeClr val="bg1"/>
              </a:solidFill>
            </a:endParaRPr>
          </a:p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1992 3-D systems builds the first 3-D printer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1999 The medical community takes interest in 3-D printer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2005 Dr. Adrian Bowyer designs a 3-D printer than can print most of its own parts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83609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6000">
        <p:split orient="vert"/>
      </p:transition>
    </mc:Choice>
    <mc:Fallback>
      <p:transition spd="slow" advTm="26000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2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tx1">
              <a:alpha val="65000"/>
            </a:schemeClr>
          </a:solidFill>
        </p:spPr>
        <p:txBody>
          <a:bodyPr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Stereolithography	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chemeClr val="tx1">
              <a:alpha val="65000"/>
            </a:schemeClr>
          </a:solidFill>
        </p:spPr>
        <p:txBody>
          <a:bodyPr>
            <a:normAutofit fontScale="92500" lnSpcReduction="10000"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Most Popular method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A process called photopolymerization is used to turn a liquid into a solid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There is a vat of liquid filled with a material (called a resin) 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For each cross-section the laser beam traces the partial pattern on the surface of the liquid resin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The exposure to ultraviolet laser causes the resin to solidify and join to the layer below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1129016"/>
      </p:ext>
    </p:extLst>
  </p:cSld>
  <p:clrMapOvr>
    <a:masterClrMapping/>
  </p:clrMapOvr>
  <p:transition spd="slow" advTm="63000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2">
            <a:lum/>
          </a:blip>
          <a:srcRect/>
          <a:stretch>
            <a:fillRect t="6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9625" y="232519"/>
            <a:ext cx="9720072" cy="1499616"/>
          </a:xfrm>
        </p:spPr>
        <p:txBody>
          <a:bodyPr/>
          <a:lstStyle/>
          <a:p>
            <a:pPr algn="ctr"/>
            <a:r>
              <a:rPr lang="en-US" dirty="0" smtClean="0"/>
              <a:t>How does 3-D Printing Work?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9624" y="1732135"/>
            <a:ext cx="9720073" cy="4023360"/>
          </a:xfrm>
        </p:spPr>
        <p:txBody>
          <a:bodyPr/>
          <a:lstStyle/>
          <a:p>
            <a:r>
              <a:rPr lang="en-US" dirty="0" smtClean="0"/>
              <a:t>A 3-D object is created using software (such as CAD and </a:t>
            </a:r>
            <a:r>
              <a:rPr lang="en-US" dirty="0" err="1" smtClean="0"/>
              <a:t>Solidworks</a:t>
            </a:r>
            <a:r>
              <a:rPr lang="en-US" dirty="0" smtClean="0"/>
              <a:t>)</a:t>
            </a:r>
          </a:p>
          <a:p>
            <a:r>
              <a:rPr lang="en-US" dirty="0" smtClean="0"/>
              <a:t>The object is imported to the 3-D printing software in the proper file format </a:t>
            </a:r>
          </a:p>
          <a:p>
            <a:r>
              <a:rPr lang="en-US" dirty="0" smtClean="0"/>
              <a:t>The 3-D Printing software breaks the object into digital cross-sections so the printer can build it layer by layer</a:t>
            </a:r>
          </a:p>
          <a:p>
            <a:r>
              <a:rPr lang="en-US" dirty="0" smtClean="0"/>
              <a:t>The 3-D printer then constructs the object layer by layer</a:t>
            </a:r>
          </a:p>
        </p:txBody>
      </p:sp>
    </p:spTree>
    <p:extLst>
      <p:ext uri="{BB962C8B-B14F-4D97-AF65-F5344CB8AC3E}">
        <p14:creationId xmlns:p14="http://schemas.microsoft.com/office/powerpoint/2010/main" val="19577012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53000">
        <p:split orient="vert"/>
      </p:transition>
    </mc:Choice>
    <mc:Fallback>
      <p:transition spd="slow" advTm="53000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2">
            <a:lum/>
          </a:blip>
          <a:srcRect/>
          <a:stretch>
            <a:fillRect t="-16000" b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9" y="0"/>
            <a:ext cx="9720072" cy="1499616"/>
          </a:xfrm>
          <a:solidFill>
            <a:schemeClr val="bg1">
              <a:alpha val="45000"/>
            </a:schemeClr>
          </a:solidFill>
        </p:spPr>
        <p:txBody>
          <a:bodyPr/>
          <a:lstStyle/>
          <a:p>
            <a:pPr algn="ctr"/>
            <a:r>
              <a:rPr lang="en-US" dirty="0" smtClean="0"/>
              <a:t>Selective Laser Sintering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4128" y="1688592"/>
            <a:ext cx="9720073" cy="4023360"/>
          </a:xfrm>
          <a:solidFill>
            <a:schemeClr val="bg1">
              <a:alpha val="45000"/>
            </a:schemeClr>
          </a:solidFill>
        </p:spPr>
        <p:txBody>
          <a:bodyPr/>
          <a:lstStyle/>
          <a:p>
            <a:pPr algn="ctr"/>
            <a:r>
              <a:rPr lang="en-US" dirty="0" smtClean="0"/>
              <a:t>Uses a high power laser to fuse small particles of material (often in powder form) into a 3-D shape</a:t>
            </a:r>
          </a:p>
          <a:p>
            <a:pPr algn="ctr"/>
            <a:endParaRPr lang="en-US" dirty="0" smtClean="0"/>
          </a:p>
          <a:p>
            <a:pPr algn="ctr"/>
            <a:r>
              <a:rPr lang="en-US" dirty="0" smtClean="0"/>
              <a:t>The laser selectively fuses the powder by scanning the cross-sections (each layer) from the 3-D modeling program</a:t>
            </a:r>
          </a:p>
          <a:p>
            <a:pPr algn="ctr"/>
            <a:endParaRPr lang="en-US" dirty="0" smtClean="0"/>
          </a:p>
          <a:p>
            <a:pPr algn="ctr"/>
            <a:r>
              <a:rPr lang="en-US" dirty="0" smtClean="0"/>
              <a:t>After each section is scanned, the powder bed is lowered by one layer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0512272"/>
      </p:ext>
    </p:extLst>
  </p:cSld>
  <p:clrMapOvr>
    <a:masterClrMapping/>
  </p:clrMapOvr>
  <p:transition spd="slow" advTm="41000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9478" y="0"/>
            <a:ext cx="9720072" cy="1499616"/>
          </a:xfrm>
        </p:spPr>
        <p:txBody>
          <a:bodyPr/>
          <a:lstStyle/>
          <a:p>
            <a:r>
              <a:rPr lang="en-US" dirty="0" smtClean="0"/>
              <a:t>Selective Laser Sintering (cont.)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71550" y="1499616"/>
            <a:ext cx="9720073" cy="4023360"/>
          </a:xfrm>
        </p:spPr>
        <p:txBody>
          <a:bodyPr/>
          <a:lstStyle/>
          <a:p>
            <a:pPr algn="ctr"/>
            <a:endParaRPr lang="en-US" dirty="0" smtClean="0">
              <a:solidFill>
                <a:schemeClr val="bg1"/>
              </a:solidFill>
            </a:endParaRPr>
          </a:p>
          <a:p>
            <a:pPr algn="ctr"/>
            <a:r>
              <a:rPr lang="en-US" dirty="0" smtClean="0">
                <a:solidFill>
                  <a:schemeClr val="bg1"/>
                </a:solidFill>
              </a:rPr>
              <a:t>A </a:t>
            </a:r>
            <a:r>
              <a:rPr lang="en-US" dirty="0">
                <a:solidFill>
                  <a:schemeClr val="bg1"/>
                </a:solidFill>
              </a:rPr>
              <a:t>new layer of material is then applied on top </a:t>
            </a:r>
          </a:p>
          <a:p>
            <a:pPr algn="ctr"/>
            <a:endParaRPr lang="en-US" dirty="0" smtClean="0">
              <a:solidFill>
                <a:schemeClr val="bg1"/>
              </a:solidFill>
            </a:endParaRPr>
          </a:p>
          <a:p>
            <a:pPr algn="ctr"/>
            <a:r>
              <a:rPr lang="en-US" dirty="0" smtClean="0">
                <a:solidFill>
                  <a:schemeClr val="bg1"/>
                </a:solidFill>
              </a:rPr>
              <a:t>This </a:t>
            </a:r>
            <a:r>
              <a:rPr lang="en-US" dirty="0">
                <a:solidFill>
                  <a:schemeClr val="bg1"/>
                </a:solidFill>
              </a:rPr>
              <a:t>process is repeated until the object is completed</a:t>
            </a:r>
          </a:p>
          <a:p>
            <a:pPr algn="ctr"/>
            <a:endParaRPr lang="en-US" dirty="0" smtClean="0">
              <a:solidFill>
                <a:schemeClr val="bg1"/>
              </a:solidFill>
            </a:endParaRPr>
          </a:p>
          <a:p>
            <a:pPr algn="ctr"/>
            <a:r>
              <a:rPr lang="en-US" dirty="0" smtClean="0">
                <a:solidFill>
                  <a:schemeClr val="bg1"/>
                </a:solidFill>
              </a:rPr>
              <a:t>As </a:t>
            </a:r>
            <a:r>
              <a:rPr lang="en-US" dirty="0">
                <a:solidFill>
                  <a:schemeClr val="bg1"/>
                </a:solidFill>
              </a:rPr>
              <a:t>the unused powder is functions as a support structure, there is no need to add support structures digitally before printing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4907124"/>
      </p:ext>
    </p:extLst>
  </p:cSld>
  <p:clrMapOvr>
    <a:masterClrMapping/>
  </p:clrMapOvr>
  <p:transition spd="slow" advTm="32000">
    <p:wip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bg1">
              <a:alpha val="25000"/>
            </a:schemeClr>
          </a:solidFill>
        </p:spPr>
        <p:txBody>
          <a:bodyPr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Fused Deposit Modeling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chemeClr val="bg1">
              <a:alpha val="35000"/>
            </a:schemeClr>
          </a:solidFill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Uses a plastic filament or metal wire that is unwound from a coil and feeds through a nozzle that can turn the flow on or off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The nozzle is heated to melt the material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The nozzle is moved in 3-D dimensions with the aid of the printing software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The materials are limited to ones that harden immediately after extrusion from the nozzle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43158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65000">
        <p:split orient="vert"/>
      </p:transition>
    </mc:Choice>
    <mc:Fallback>
      <p:transition spd="slow" advTm="65000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.2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557</TotalTime>
  <Words>939</Words>
  <Application>Microsoft Office PowerPoint</Application>
  <PresentationFormat>Widescreen</PresentationFormat>
  <Paragraphs>184</Paragraphs>
  <Slides>26</Slides>
  <Notes>0</Notes>
  <HiddenSlides>22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Arial</vt:lpstr>
      <vt:lpstr>Tw Cen MT</vt:lpstr>
      <vt:lpstr>Tw Cen MT Condensed</vt:lpstr>
      <vt:lpstr>Wingdings</vt:lpstr>
      <vt:lpstr>Wingdings 3</vt:lpstr>
      <vt:lpstr>Integral</vt:lpstr>
      <vt:lpstr>3d printing</vt:lpstr>
      <vt:lpstr>Michelangelo – Statue of David 1501-1504</vt:lpstr>
      <vt:lpstr>PowerPoint Presentation</vt:lpstr>
      <vt:lpstr>History of 3-D Printing</vt:lpstr>
      <vt:lpstr>Stereolithography </vt:lpstr>
      <vt:lpstr>How does 3-D Printing Work?</vt:lpstr>
      <vt:lpstr>Selective Laser Sintering</vt:lpstr>
      <vt:lpstr>Selective Laser Sintering (cont.)</vt:lpstr>
      <vt:lpstr>Fused Deposit Modeling </vt:lpstr>
      <vt:lpstr>Large Scale 3-D Printing </vt:lpstr>
      <vt:lpstr>Manufacturing and 3-D printing</vt:lpstr>
      <vt:lpstr>3-D Printing in the Medical Industry</vt:lpstr>
      <vt:lpstr>3-D printing for government uses</vt:lpstr>
      <vt:lpstr>PowerPoint Presentation</vt:lpstr>
      <vt:lpstr>The Future</vt:lpstr>
      <vt:lpstr>3-D printing for small businesses and homes!</vt:lpstr>
      <vt:lpstr>3-D printing for small businesses and homes (cont.)</vt:lpstr>
      <vt:lpstr>Homemade 3-D Printing</vt:lpstr>
      <vt:lpstr>Homemade 3-D Printing</vt:lpstr>
      <vt:lpstr>Issues with 3-D Printing</vt:lpstr>
      <vt:lpstr>3-D Printing and Computer Science</vt:lpstr>
      <vt:lpstr>PowerPoint Presentation</vt:lpstr>
      <vt:lpstr>Cost-Benefit</vt:lpstr>
      <vt:lpstr>Have fun printing in 3d!</vt:lpstr>
      <vt:lpstr>Works Cited</vt:lpstr>
      <vt:lpstr>Works cited (cont)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 is 3-D Printing?</dc:title>
  <dc:creator>Daniel</dc:creator>
  <cp:lastModifiedBy>Vanessa Ulloa</cp:lastModifiedBy>
  <cp:revision>96</cp:revision>
  <dcterms:created xsi:type="dcterms:W3CDTF">2014-10-25T18:14:43Z</dcterms:created>
  <dcterms:modified xsi:type="dcterms:W3CDTF">2014-10-26T09:51:28Z</dcterms:modified>
</cp:coreProperties>
</file>